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3600" b="1" u="sng" dirty="0" smtClean="0">
                <a:solidFill>
                  <a:srgbClr val="0000FF"/>
                </a:solidFill>
              </a:rPr>
              <a:t>العوامل المؤثرة للتفاعل الاجتماعي</a:t>
            </a:r>
            <a:r>
              <a:rPr lang="ar-IQ" sz="3600" b="1" u="sng" dirty="0" smtClean="0">
                <a:solidFill>
                  <a:srgbClr val="0000FF"/>
                </a:solidFill>
              </a:rPr>
              <a:t> </a:t>
            </a:r>
            <a:r>
              <a:rPr lang="ar-SA" sz="2800" b="1" u="sng" dirty="0" smtClean="0">
                <a:solidFill>
                  <a:srgbClr val="0000FF"/>
                </a:solidFill>
              </a:rPr>
              <a:t>: </a:t>
            </a:r>
            <a:r>
              <a:rPr lang="en-US" sz="2800" dirty="0" smtClean="0"/>
              <a:t/>
            </a:r>
            <a:br>
              <a:rPr lang="en-US" sz="2800" dirty="0" smtClean="0"/>
            </a:br>
            <a:r>
              <a:rPr lang="ar-IQ" sz="2800" dirty="0" smtClean="0"/>
              <a:t>1) </a:t>
            </a:r>
            <a:r>
              <a:rPr lang="ar-SA" sz="2800" b="1" u="sng" dirty="0" smtClean="0">
                <a:solidFill>
                  <a:srgbClr val="7030A0"/>
                </a:solidFill>
              </a:rPr>
              <a:t>شخصية الفرد</a:t>
            </a:r>
            <a:r>
              <a:rPr lang="ar-SA" sz="2800" u="sng" dirty="0" smtClean="0">
                <a:solidFill>
                  <a:srgbClr val="7030A0"/>
                </a:solidFill>
              </a:rPr>
              <a:t> </a:t>
            </a:r>
            <a:r>
              <a:rPr lang="en-US" sz="2800" dirty="0" smtClean="0"/>
              <a:t/>
            </a:r>
            <a:br>
              <a:rPr lang="en-US" sz="2800" dirty="0" smtClean="0"/>
            </a:br>
            <a:r>
              <a:rPr lang="ar-SA" sz="2800" dirty="0" smtClean="0"/>
              <a:t>من الأهمية إن يدرك المدرب فوارق بين مراحل النمو التي تمر </a:t>
            </a:r>
            <a:r>
              <a:rPr lang="ar-SA" sz="2800" dirty="0" err="1" smtClean="0"/>
              <a:t>بها</a:t>
            </a:r>
            <a:r>
              <a:rPr lang="ar-SA" sz="2800" dirty="0" smtClean="0"/>
              <a:t> الشخصية الرياضية</a:t>
            </a:r>
            <a:r>
              <a:rPr lang="ar-IQ" sz="2800" dirty="0" smtClean="0"/>
              <a:t> </a:t>
            </a:r>
            <a:r>
              <a:rPr lang="ar-SA" sz="2800" dirty="0" smtClean="0"/>
              <a:t>، فإدراكه بتمييز كل </a:t>
            </a:r>
            <a:r>
              <a:rPr lang="ar-SA" sz="2800" b="1" u="sng" dirty="0" smtClean="0"/>
              <a:t>مرحلة من مراحل النمو </a:t>
            </a:r>
            <a:r>
              <a:rPr lang="ar-SA" sz="2800" dirty="0" smtClean="0"/>
              <a:t>يساعده على إحداث التأثير المناسب في حياة الفريق الذي يعمل معه، بان يتيح لأعضاء الفريق فرص النمو التي تتناسب مع قدراته وإمكانياته واحتياجاته</a:t>
            </a:r>
            <a:r>
              <a:rPr lang="ar-IQ" sz="2800" dirty="0" smtClean="0"/>
              <a:t> </a:t>
            </a:r>
            <a:r>
              <a:rPr lang="ar-SA" sz="2800" dirty="0" smtClean="0"/>
              <a:t>، </a:t>
            </a:r>
            <a:r>
              <a:rPr lang="ar-SA" sz="2800" dirty="0" err="1" smtClean="0"/>
              <a:t>اذ</a:t>
            </a:r>
            <a:r>
              <a:rPr lang="ar-SA" sz="2800" dirty="0" smtClean="0"/>
              <a:t> أن </a:t>
            </a:r>
            <a:r>
              <a:rPr lang="ar-SA" sz="2800" b="1" u="sng" dirty="0" smtClean="0"/>
              <a:t>لكل مرحلة من هذه المراحل خصائص عقلية ونفسية واجتماعية وبدنية</a:t>
            </a:r>
            <a:r>
              <a:rPr lang="ar-SA" sz="2800" dirty="0" smtClean="0"/>
              <a:t> لابد أن تدخل في الاعتبار عند العمل مع الفريق. </a:t>
            </a:r>
            <a:r>
              <a:rPr lang="ar-IQ" sz="2800" dirty="0" smtClean="0"/>
              <a:t/>
            </a:r>
            <a:br>
              <a:rPr lang="ar-IQ" sz="2800" dirty="0" smtClean="0"/>
            </a:br>
            <a:r>
              <a:rPr lang="en-US" sz="2800" dirty="0" smtClean="0"/>
              <a:t/>
            </a:r>
            <a:br>
              <a:rPr lang="en-US" sz="2800" dirty="0" smtClean="0"/>
            </a:br>
            <a:r>
              <a:rPr lang="ar-SA" sz="2800" dirty="0" smtClean="0"/>
              <a:t>    يحاول المدرب الرياضي في حدود فهمه لهذه الخصائص وما تحمله من دوافع وانفعالات ورغبات وميول أن يوجه التفاعل داخل الفريق يساعد أعضاءه على ممارسة تجارب جماعية ممتعة ومشوقة واستثمارهم لأنواع الأنشطة التي </a:t>
            </a:r>
            <a:r>
              <a:rPr lang="ar-SA" sz="2800" dirty="0" err="1" smtClean="0"/>
              <a:t>تلائمهم</a:t>
            </a:r>
            <a:r>
              <a:rPr lang="ar-SA" sz="2800" dirty="0" smtClean="0"/>
              <a:t>، كذلك لابد أن يأخذ المدرب في اعتباره </a:t>
            </a:r>
            <a:r>
              <a:rPr lang="ar-SA" sz="2800" b="1" u="sng" dirty="0" smtClean="0"/>
              <a:t>الفروق الفردية </a:t>
            </a:r>
            <a:r>
              <a:rPr lang="ar-SA" sz="2800" dirty="0" smtClean="0"/>
              <a:t>لإفراد الفريق في كل مرحلة من مراحل النمو، لان الخصائص التي تتميز </a:t>
            </a:r>
            <a:r>
              <a:rPr lang="ar-SA" sz="2800" dirty="0" err="1" smtClean="0"/>
              <a:t>بها</a:t>
            </a:r>
            <a:r>
              <a:rPr lang="ar-SA" sz="2800" dirty="0" smtClean="0"/>
              <a:t> كل مرحلة من المراحل ليست متساوية في كل الأفراد الذين يمرون في تلك المرحلة.</a:t>
            </a:r>
            <a:r>
              <a:rPr lang="en-US" sz="2800" dirty="0" smtClean="0"/>
              <a:t/>
            </a:r>
            <a:br>
              <a:rPr lang="en-US" sz="2800" dirty="0" smtClean="0"/>
            </a:br>
            <a:endParaRPr lang="ar-SA" sz="2800" dirty="0"/>
          </a:p>
        </p:txBody>
      </p:sp>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lvl="0" algn="r"/>
            <a:r>
              <a:rPr lang="ar-IQ" sz="3200" b="1" u="sng" dirty="0" smtClean="0"/>
              <a:t>2) </a:t>
            </a:r>
            <a:r>
              <a:rPr lang="ar-SA" sz="3200" b="1" u="sng" dirty="0" smtClean="0">
                <a:solidFill>
                  <a:srgbClr val="FF0000"/>
                </a:solidFill>
              </a:rPr>
              <a:t>الظروف الاقتصادية:</a:t>
            </a:r>
            <a:r>
              <a:rPr lang="en-US" sz="3200" dirty="0" smtClean="0"/>
              <a:t/>
            </a:r>
            <a:br>
              <a:rPr lang="en-US" sz="3200" dirty="0" smtClean="0"/>
            </a:br>
            <a:r>
              <a:rPr lang="ar-SA" sz="3200" dirty="0" smtClean="0"/>
              <a:t>    الظروف الاقتصادية التي يمر </a:t>
            </a:r>
            <a:r>
              <a:rPr lang="ar-SA" sz="3200" dirty="0" err="1" smtClean="0"/>
              <a:t>بها</a:t>
            </a:r>
            <a:r>
              <a:rPr lang="ar-SA" sz="3200" dirty="0" smtClean="0"/>
              <a:t> الفرد تؤثر في تحديد القيم المختلفة التي يتبناها في نظرته وفي حكمه على الأشياء، فمثلا لو اقترح احد أعضاء الفريق الرياضي القيام بسفرة سياحية لتأثرت استجابة كل عضو من أعضائها لما يعيش به من ظروف اقتصادية.</a:t>
            </a:r>
            <a:r>
              <a:rPr lang="en-US" sz="3200" dirty="0" smtClean="0"/>
              <a:t/>
            </a:r>
            <a:br>
              <a:rPr lang="en-US" sz="3200" dirty="0" smtClean="0"/>
            </a:br>
            <a:r>
              <a:rPr lang="ar-SA" sz="3200" dirty="0" err="1" smtClean="0"/>
              <a:t>ان</a:t>
            </a:r>
            <a:r>
              <a:rPr lang="ar-SA" sz="3200" dirty="0" smtClean="0"/>
              <a:t> قيمة الاشتراك في الرحلة قد يكون القياس الأول الذي يبني عليه بعض أفراد الفريق موافقتهم على هذا الاقتراح أو معارضته، بينما قد يبدو أن قيمة الاشتراك عند </a:t>
            </a:r>
            <a:r>
              <a:rPr lang="ar-SA" sz="3200" dirty="0" err="1" smtClean="0"/>
              <a:t>الاخرين</a:t>
            </a:r>
            <a:r>
              <a:rPr lang="ar-SA" sz="3200" dirty="0" smtClean="0"/>
              <a:t> </a:t>
            </a:r>
            <a:r>
              <a:rPr lang="ar-SA" sz="3200" dirty="0" err="1" smtClean="0"/>
              <a:t>امر</a:t>
            </a:r>
            <a:r>
              <a:rPr lang="ar-SA" sz="3200" dirty="0" smtClean="0"/>
              <a:t> غير ضروري وكان لا اعتبار له عندهم في مناقشة الاقتراح، فموافقتهم واعتراضهم يترتب على مقاييس أخرى كما كان الرحلة أو توقيتها، وفي مثل هذا الموقف لابد أن يكون المدرب مدركا سلفا للحالة المعيشية والظروف الاقتصادية التي يعيش </a:t>
            </a:r>
            <a:r>
              <a:rPr lang="ar-SA" sz="3200" dirty="0" err="1" smtClean="0"/>
              <a:t>بها</a:t>
            </a:r>
            <a:r>
              <a:rPr lang="ar-SA" sz="3200" dirty="0" smtClean="0"/>
              <a:t> أفراد الفريق </a:t>
            </a:r>
            <a:endParaRPr lang="ar-SA" sz="3200" dirty="0"/>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lvl="0" algn="r"/>
            <a:r>
              <a:rPr lang="ar-IQ" sz="3600" b="1" u="sng" dirty="0" smtClean="0"/>
              <a:t>3) </a:t>
            </a:r>
            <a:r>
              <a:rPr lang="ar-SA" sz="3600" b="1" u="sng" dirty="0" smtClean="0">
                <a:solidFill>
                  <a:srgbClr val="FF0000"/>
                </a:solidFill>
              </a:rPr>
              <a:t>الظروف الأسرية:</a:t>
            </a:r>
            <a:r>
              <a:rPr lang="ar-SA" sz="3600" u="sng" dirty="0" smtClean="0">
                <a:solidFill>
                  <a:srgbClr val="FF0000"/>
                </a:solidFill>
              </a:rPr>
              <a:t> </a:t>
            </a:r>
            <a:r>
              <a:rPr lang="en-US" sz="3600" dirty="0" smtClean="0"/>
              <a:t/>
            </a:r>
            <a:br>
              <a:rPr lang="en-US" sz="3600" dirty="0" smtClean="0"/>
            </a:br>
            <a:r>
              <a:rPr lang="ar-SA" sz="3600" dirty="0" smtClean="0"/>
              <a:t>للظروف الأسرية التي يمر </a:t>
            </a:r>
            <a:r>
              <a:rPr lang="ar-SA" sz="3600" dirty="0" err="1" smtClean="0"/>
              <a:t>بها</a:t>
            </a:r>
            <a:r>
              <a:rPr lang="ar-SA" sz="3600" dirty="0" smtClean="0"/>
              <a:t> كل فرد من أفراد الفريق الرياضي اثر لاشك فيه في تحديد علاقاته بالآخرين، فعن طريق العلاقات الأسرية التي عاش في نطاقها الفرد يكون صورة عن نفسه وعن مكانه في عالمه الذي يعيش فيه. </a:t>
            </a:r>
            <a:r>
              <a:rPr lang="en-US" sz="3600" dirty="0" smtClean="0"/>
              <a:t/>
            </a:r>
            <a:br>
              <a:rPr lang="en-US" sz="3600" dirty="0" smtClean="0"/>
            </a:br>
            <a:r>
              <a:rPr lang="ar-SA" sz="3600" dirty="0" smtClean="0"/>
              <a:t>    </a:t>
            </a:r>
            <a:r>
              <a:rPr lang="ar-SA" sz="3600" dirty="0" err="1" smtClean="0"/>
              <a:t>ان</a:t>
            </a:r>
            <a:r>
              <a:rPr lang="ar-SA" sz="3600" dirty="0" smtClean="0"/>
              <a:t> الأسرة هي التي تؤثر في تحديد الفرد لمكانته داخل الفريق. فمن الأفراد من يكون تابعا إلى أسرته، ومنهم من عودته أن يكون متبوعا، ومن الأفراد أيضا من تعود خلال حياته </a:t>
            </a:r>
            <a:r>
              <a:rPr lang="ar-SA" sz="3600" dirty="0" err="1" smtClean="0"/>
              <a:t>الاسرية</a:t>
            </a:r>
            <a:r>
              <a:rPr lang="ar-SA" sz="3600" dirty="0" smtClean="0"/>
              <a:t> على تحمل المسؤوليات المختلفة ومنهم من تعود الاتكال على </a:t>
            </a:r>
            <a:r>
              <a:rPr lang="ar-SA" sz="3600" dirty="0" err="1" smtClean="0"/>
              <a:t>الاسرة</a:t>
            </a:r>
            <a:r>
              <a:rPr lang="ar-SA" sz="3600" dirty="0" smtClean="0"/>
              <a:t>  لضعف ثقته بنفسه</a:t>
            </a:r>
            <a:r>
              <a:rPr lang="ar-IQ" sz="3600" dirty="0" smtClean="0"/>
              <a:t> </a:t>
            </a:r>
            <a:r>
              <a:rPr lang="ar-SA" sz="3600" dirty="0" smtClean="0"/>
              <a:t>، ومنهم من يخرج من تجاربه في أسرته مبيناً اتجاهات مختلفة ينقلها إلى الفريق أو الفريق الأخر</a:t>
            </a:r>
            <a:r>
              <a:rPr lang="en-US" sz="3600" dirty="0" smtClean="0"/>
              <a:t>.</a:t>
            </a:r>
            <a:endParaRPr lang="ar-SA" sz="3600" dirty="0"/>
          </a:p>
        </p:txBody>
      </p:sp>
    </p:spTree>
  </p:cSld>
  <p:clrMapOvr>
    <a:masterClrMapping/>
  </p:clrMapOvr>
  <p:transition spd="slow">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lvl="0" algn="r"/>
            <a:r>
              <a:rPr lang="ar-SA" sz="5400" b="1" u="sng" dirty="0" smtClean="0"/>
              <a:t>الت</a:t>
            </a:r>
            <a:r>
              <a:rPr lang="ar-SA" sz="5400" b="1" u="sng" dirty="0" smtClean="0">
                <a:solidFill>
                  <a:srgbClr val="00B0F0"/>
                </a:solidFill>
              </a:rPr>
              <a:t>جارب الاجتماعية السابقة</a:t>
            </a:r>
            <a:r>
              <a:rPr lang="ar-SA" sz="5400" u="sng" dirty="0" smtClean="0">
                <a:solidFill>
                  <a:srgbClr val="00B0F0"/>
                </a:solidFill>
              </a:rPr>
              <a:t> </a:t>
            </a:r>
            <a:r>
              <a:rPr lang="ar-SA" sz="5400" u="sng" dirty="0" smtClean="0"/>
              <a:t>: </a:t>
            </a:r>
            <a:r>
              <a:rPr lang="en-US" sz="5400" dirty="0" smtClean="0"/>
              <a:t/>
            </a:r>
            <a:br>
              <a:rPr lang="en-US" sz="5400" dirty="0" smtClean="0"/>
            </a:br>
            <a:r>
              <a:rPr lang="ar-SA" sz="5400" dirty="0" smtClean="0"/>
              <a:t>   والمقصود هنا مناقشة اثر التجارب الاجتماعية السابقة التي مر </a:t>
            </a:r>
            <a:r>
              <a:rPr lang="ar-SA" sz="5400" dirty="0" err="1" smtClean="0"/>
              <a:t>بها</a:t>
            </a:r>
            <a:r>
              <a:rPr lang="ar-SA" sz="5400" dirty="0" smtClean="0"/>
              <a:t> كل فرد من أفراد الفريق الرياضي، فهذه التجارب تترك طابعا في سلوك الرياضي واتجاهاته فتؤثر بالتالي في قدرته على تكوين علاقاته الجديدة بالآخرين.</a:t>
            </a:r>
            <a:endParaRPr lang="ar-SA" sz="5400" dirty="0"/>
          </a:p>
        </p:txBody>
      </p:sp>
    </p:spTree>
  </p:cSld>
  <p:clrMapOvr>
    <a:masterClrMapping/>
  </p:clrMapOvr>
  <p:transition spd="slow">
    <p:blinds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3800" b="1" u="sng" dirty="0" smtClean="0">
                <a:solidFill>
                  <a:srgbClr val="FF0000"/>
                </a:solidFill>
              </a:rPr>
              <a:t>التفاعل الاجتماعي لمجموعة الفريق الرياضي</a:t>
            </a:r>
            <a:r>
              <a:rPr lang="ar-SA" sz="3800" u="sng" dirty="0" smtClean="0">
                <a:solidFill>
                  <a:srgbClr val="FF0000"/>
                </a:solidFill>
              </a:rPr>
              <a:t>:</a:t>
            </a:r>
            <a:r>
              <a:rPr lang="en-US" sz="3800" dirty="0" smtClean="0"/>
              <a:t/>
            </a:r>
            <a:br>
              <a:rPr lang="en-US" sz="3800" dirty="0" smtClean="0"/>
            </a:br>
            <a:r>
              <a:rPr lang="ar-SA" sz="3800" dirty="0" smtClean="0"/>
              <a:t>   يرى العلم أن دراسة الجماعات الرياضية من وجهة نظر علم الاجتماع الرياضي ببعد جديد </a:t>
            </a:r>
            <a:r>
              <a:rPr lang="ar-SA" sz="3800" b="1" u="sng" dirty="0" smtClean="0"/>
              <a:t>يكون له التأثير الواضح للسنوات القادمة وخاصة بعد التقدم المذهل في الجانب الرياضي</a:t>
            </a:r>
            <a:r>
              <a:rPr lang="ar-SA" sz="3800" dirty="0" smtClean="0"/>
              <a:t> وانتشار علوم التربية الرياضية بكافة خصائصها، إضافة إلى انتشار الأندية الصغيرة أو الكبيرة في معظم دول العالم حتى انه سوف </a:t>
            </a:r>
            <a:r>
              <a:rPr lang="ar-SA" sz="3800" u="sng" dirty="0" smtClean="0"/>
              <a:t>يصبح من العسير العثور على من ليس عضو في جماعة رياضية </a:t>
            </a:r>
            <a:r>
              <a:rPr lang="ar-SA" sz="3800" dirty="0" smtClean="0"/>
              <a:t>.</a:t>
            </a:r>
            <a:r>
              <a:rPr lang="en-US" sz="3800" dirty="0" smtClean="0"/>
              <a:t/>
            </a:r>
            <a:br>
              <a:rPr lang="en-US" sz="3800" dirty="0" smtClean="0"/>
            </a:br>
            <a:r>
              <a:rPr lang="ar-SA" sz="3800" dirty="0" smtClean="0"/>
              <a:t>     والجماعة الرياضية هي الجماعة الصغيرة التربوية التي تتكون اختياريا في النادي أو المؤسسة وتسمى فريقا رياضيا، يهدف إلى ممارسة ألوان من الأنشطة الرياضية المرغوبة التي تجمع في ممارساتها إلى أنظمة وقوانين.</a:t>
            </a:r>
            <a:endParaRPr lang="ar-SA" sz="3800" dirty="0"/>
          </a:p>
        </p:txBody>
      </p:sp>
    </p:spTree>
  </p:cSld>
  <p:clrMapOvr>
    <a:masterClrMapping/>
  </p:clrMapOvr>
  <p:transition spd="slow">
    <p:spli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lstStyle/>
          <a:p>
            <a:pPr algn="r"/>
            <a:r>
              <a:rPr lang="ar-SA" dirty="0" err="1" smtClean="0"/>
              <a:t>ان</a:t>
            </a:r>
            <a:r>
              <a:rPr lang="ar-SA" dirty="0" smtClean="0"/>
              <a:t> جماعة الفريق بهذا التصور هي الجماعة الاجتماعية التي تتكون من </a:t>
            </a:r>
            <a:r>
              <a:rPr lang="ar-SA" u="sng" dirty="0" smtClean="0"/>
              <a:t>أكثر من فردين </a:t>
            </a:r>
            <a:r>
              <a:rPr lang="ar-SA" dirty="0" smtClean="0"/>
              <a:t>وتعمل على إشباع الحاجات </a:t>
            </a:r>
            <a:r>
              <a:rPr lang="ar-SA" dirty="0" err="1" smtClean="0"/>
              <a:t>السايكلوجية</a:t>
            </a:r>
            <a:r>
              <a:rPr lang="ar-SA" dirty="0" smtClean="0"/>
              <a:t> </a:t>
            </a:r>
            <a:r>
              <a:rPr lang="ar-SA" dirty="0" err="1" smtClean="0"/>
              <a:t>لاعضائها</a:t>
            </a:r>
            <a:r>
              <a:rPr lang="ar-SA" dirty="0" smtClean="0"/>
              <a:t> مثل </a:t>
            </a:r>
            <a:r>
              <a:rPr lang="ar-SA" b="1" u="sng" dirty="0" smtClean="0">
                <a:solidFill>
                  <a:srgbClr val="FF0000"/>
                </a:solidFill>
              </a:rPr>
              <a:t>الشعور بالانتماء والتمييز </a:t>
            </a:r>
            <a:r>
              <a:rPr lang="ar-SA" dirty="0" smtClean="0"/>
              <a:t>كما إنها تشبع حاجاتهم ألبدنيه وهي بطبيعة وجودها تحقق هدفا مشتركا للأعضاء تتحدد تبعا له الأدوار، </a:t>
            </a:r>
            <a:r>
              <a:rPr lang="ar-SA" u="sng" dirty="0" smtClean="0"/>
              <a:t>وتتشابك في تفاعل </a:t>
            </a:r>
            <a:r>
              <a:rPr lang="ar-SA" dirty="0" err="1" smtClean="0"/>
              <a:t>دينامي</a:t>
            </a:r>
            <a:r>
              <a:rPr lang="ar-SA" dirty="0" smtClean="0"/>
              <a:t> يؤدي إلى </a:t>
            </a:r>
            <a:r>
              <a:rPr lang="ar-SA" u="sng" dirty="0" smtClean="0"/>
              <a:t>ظهور ثقافة الجماعة </a:t>
            </a:r>
            <a:r>
              <a:rPr lang="ar-SA" dirty="0" smtClean="0"/>
              <a:t>ومعاييرها </a:t>
            </a:r>
            <a:r>
              <a:rPr lang="ar-SA" dirty="0" err="1" smtClean="0"/>
              <a:t>اذ</a:t>
            </a:r>
            <a:r>
              <a:rPr lang="ar-SA" dirty="0" smtClean="0"/>
              <a:t> </a:t>
            </a:r>
            <a:r>
              <a:rPr lang="ar-SA" u="sng" dirty="0" smtClean="0"/>
              <a:t>تمارس ضغوطها </a:t>
            </a:r>
            <a:r>
              <a:rPr lang="ar-SA" dirty="0" smtClean="0"/>
              <a:t>لإخضاع الأعضاء لهذه القيم والمعايير السائدة.</a:t>
            </a:r>
            <a:r>
              <a:rPr lang="en-US" dirty="0" smtClean="0"/>
              <a:t/>
            </a:r>
            <a:br>
              <a:rPr lang="en-US" dirty="0" smtClean="0"/>
            </a:br>
            <a:endParaRPr lang="ar-SA" dirty="0"/>
          </a:p>
        </p:txBody>
      </p:sp>
    </p:spTree>
  </p:cSld>
  <p:clrMapOvr>
    <a:masterClrMapping/>
  </p:clrMapOvr>
  <p:transition spd="slow">
    <p:wedge/>
  </p:transition>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Words>
  <PresentationFormat>عرض على الشاشة (3:4)‏</PresentationFormat>
  <Paragraphs>6</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العوامل المؤثرة للتفاعل الاجتماعي :  1) شخصية الفرد  من الأهمية إن يدرك المدرب فوارق بين مراحل النمو التي تمر بها الشخصية الرياضية ، فإدراكه بتمييز كل مرحلة من مراحل النمو يساعده على إحداث التأثير المناسب في حياة الفريق الذي يعمل معه، بان يتيح لأعضاء الفريق فرص النمو التي تتناسب مع قدراته وإمكانياته واحتياجاته ، اذ أن لكل مرحلة من هذه المراحل خصائص عقلية ونفسية واجتماعية وبدنية لابد أن تدخل في الاعتبار عند العمل مع الفريق.       يحاول المدرب الرياضي في حدود فهمه لهذه الخصائص وما تحمله من دوافع وانفعالات ورغبات وميول أن يوجه التفاعل داخل الفريق يساعد أعضاءه على ممارسة تجارب جماعية ممتعة ومشوقة واستثمارهم لأنواع الأنشطة التي تلائمهم، كذلك لابد أن يأخذ المدرب في اعتباره الفروق الفردية لإفراد الفريق في كل مرحلة من مراحل النمو، لان الخصائص التي تتميز بها كل مرحلة من المراحل ليست متساوية في كل الأفراد الذين يمرون في تلك المرحلة. </vt:lpstr>
      <vt:lpstr>2) الظروف الاقتصادية:     الظروف الاقتصادية التي يمر بها الفرد تؤثر في تحديد القيم المختلفة التي يتبناها في نظرته وفي حكمه على الأشياء، فمثلا لو اقترح احد أعضاء الفريق الرياضي القيام بسفرة سياحية لتأثرت استجابة كل عضو من أعضائها لما يعيش به من ظروف اقتصادية. ان قيمة الاشتراك في الرحلة قد يكون القياس الأول الذي يبني عليه بعض أفراد الفريق موافقتهم على هذا الاقتراح أو معارضته، بينما قد يبدو أن قيمة الاشتراك عند الاخرين امر غير ضروري وكان لا اعتبار له عندهم في مناقشة الاقتراح، فموافقتهم واعتراضهم يترتب على مقاييس أخرى كما كان الرحلة أو توقيتها، وفي مثل هذا الموقف لابد أن يكون المدرب مدركا سلفا للحالة المعيشية والظروف الاقتصادية التي يعيش بها أفراد الفريق </vt:lpstr>
      <vt:lpstr>3) الظروف الأسرية:  للظروف الأسرية التي يمر بها كل فرد من أفراد الفريق الرياضي اثر لاشك فيه في تحديد علاقاته بالآخرين، فعن طريق العلاقات الأسرية التي عاش في نطاقها الفرد يكون صورة عن نفسه وعن مكانه في عالمه الذي يعيش فيه.      ان الأسرة هي التي تؤثر في تحديد الفرد لمكانته داخل الفريق. فمن الأفراد من يكون تابعا إلى أسرته، ومنهم من عودته أن يكون متبوعا، ومن الأفراد أيضا من تعود خلال حياته الاسرية على تحمل المسؤوليات المختلفة ومنهم من تعود الاتكال على الاسرة  لضعف ثقته بنفسه ، ومنهم من يخرج من تجاربه في أسرته مبيناً اتجاهات مختلفة ينقلها إلى الفريق أو الفريق الأخر.</vt:lpstr>
      <vt:lpstr>التجارب الاجتماعية السابقة :     والمقصود هنا مناقشة اثر التجارب الاجتماعية السابقة التي مر بها كل فرد من أفراد الفريق الرياضي، فهذه التجارب تترك طابعا في سلوك الرياضي واتجاهاته فتؤثر بالتالي في قدرته على تكوين علاقاته الجديدة بالآخرين.</vt:lpstr>
      <vt:lpstr>التفاعل الاجتماعي لمجموعة الفريق الرياضي:    يرى العلم أن دراسة الجماعات الرياضية من وجهة نظر علم الاجتماع الرياضي ببعد جديد يكون له التأثير الواضح للسنوات القادمة وخاصة بعد التقدم المذهل في الجانب الرياضي وانتشار علوم التربية الرياضية بكافة خصائصها، إضافة إلى انتشار الأندية الصغيرة أو الكبيرة في معظم دول العالم حتى انه سوف يصبح من العسير العثور على من ليس عضو في جماعة رياضية .      والجماعة الرياضية هي الجماعة الصغيرة التربوية التي تتكون اختياريا في النادي أو المؤسسة وتسمى فريقا رياضيا، يهدف إلى ممارسة ألوان من الأنشطة الرياضية المرغوبة التي تجمع في ممارساتها إلى أنظمة وقوانين.</vt:lpstr>
      <vt:lpstr>ان جماعة الفريق بهذا التصور هي الجماعة الاجتماعية التي تتكون من أكثر من فردين وتعمل على إشباع الحاجات السايكلوجية لاعضائها مثل الشعور بالانتماء والتمييز كما إنها تشبع حاجاتهم ألبدنيه وهي بطبيعة وجودها تحقق هدفا مشتركا للأعضاء تتحدد تبعا له الأدوار، وتتشابك في تفاعل دينامي يؤدي إلى ظهور ثقافة الجماعة ومعاييرها اذ تمارس ضغوطها لإخضاع الأعضاء لهذه القيم والمعايير السائدة.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العوامل المؤثرة للتفاعل الاجتماعي :  1) شخصية الفرد  من الأهمية إن يدرك المدرب فوارق بين مراحل النمو التي تمر بها الشخصية الرياضية ، فإدراكه بتمييز كل مرحلة من مراحل النمو يساعده على إحداث التأثير المناسب في حياة الفريق الذي يعمل معه، بان يتيح لأعضاء الفريق فرص النمو التي تتناسب مع قدراته وإمكانياته واحتياجاته ، اذ أن لكل مرحلة من هذه المراحل خصائص عقلية ونفسية واجتماعية وبدنية لابد أن تدخل في الاعتبار عند العمل مع الفريق.       يحاول المدرب الرياضي في حدود فهمه لهذه الخصائص وما تحمله من دوافع وانفعالات ورغبات وميول أن يوجه التفاعل داخل الفريق يساعد أعضاءه على ممارسة تجارب جماعية ممتعة ومشوقة واستثمارهم لأنواع الأنشطة التي تلائمهم، كذلك لابد أن يأخذ المدرب في اعتباره الفروق الفردية لإفراد الفريق في كل مرحلة من مراحل النمو، لان الخصائص التي تتميز بها كل مرحلة من المراحل ليست متساوية في كل الأفراد الذين يمرون في تلك المرحلة. </dc:title>
  <dc:creator>HP</dc:creator>
  <cp:lastModifiedBy>DR.Ahmed Saker 2O14</cp:lastModifiedBy>
  <cp:revision>1</cp:revision>
  <dcterms:created xsi:type="dcterms:W3CDTF">2018-12-10T17:50:27Z</dcterms:created>
  <dcterms:modified xsi:type="dcterms:W3CDTF">2018-12-10T18:37:54Z</dcterms:modified>
</cp:coreProperties>
</file>